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12192000"/>
  <p:notesSz cx="6858000" cy="9144000"/>
  <p:embeddedFontLst>
    <p:embeddedFont>
      <p:font typeface="Heebo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84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4152">
          <p15:clr>
            <a:srgbClr val="A4A3A4"/>
          </p15:clr>
        </p15:guide>
        <p15:guide id="4" orient="horz" pos="2016">
          <p15:clr>
            <a:srgbClr val="A4A3A4"/>
          </p15:clr>
        </p15:guide>
        <p15:guide id="5" pos="7488">
          <p15:clr>
            <a:srgbClr val="A4A3A4"/>
          </p15:clr>
        </p15:guide>
        <p15:guide id="6" pos="5832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i1tlOZmvoWSUCfaGsk6lRrQGI/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84" orient="horz"/>
        <p:guide pos="3840"/>
        <p:guide pos="4152" orient="horz"/>
        <p:guide pos="2016" orient="horz"/>
        <p:guide pos="7488"/>
        <p:guide pos="583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ebo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Heebo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6" name="Google Shape;156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8b0306ccb3_2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3" name="Google Shape;163;g38b0306ccb3_2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8b0306ccb3_2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g38b0306ccb3_2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8b0306ccb3_2_1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8" name="Google Shape;178;g38b0306ccb3_2_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097495dd53_1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g3097495dd53_1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g3097495dd53_1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a0385bb44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g38a0385bb44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g38a0385bb44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fa21d9822f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g2fa21d9822f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0" name="Google Shape;120;g2fa21d9822f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8" name="Google Shape;12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5" name="Google Shape;135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8adec46370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2" name="Google Shape;142;g38adec46370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8adec46370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g38adec46370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4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4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4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4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4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4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6B277">
            <a:alpha val="27843"/>
          </a:srgbClr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138112" y="64293"/>
            <a:ext cx="11915775" cy="6729413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52436" y="865054"/>
            <a:ext cx="11287200" cy="2699700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0" lang="en-US" sz="3600" u="none" cap="none" strike="noStrike">
                <a:solidFill>
                  <a:srgbClr val="602FA1"/>
                </a:solidFill>
                <a:latin typeface="Heebo"/>
                <a:ea typeface="Heebo"/>
                <a:cs typeface="Heebo"/>
                <a:sym typeface="Heebo"/>
              </a:rPr>
              <a:t>Welcome to the Fall</a:t>
            </a:r>
            <a:r>
              <a:rPr b="1" i="0" lang="en-US" sz="3600" u="none" cap="none" strike="noStrik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rPr>
              <a:t> </a:t>
            </a:r>
            <a:r>
              <a:rPr b="1" i="0" lang="en-US" sz="3600" u="none" cap="none" strike="noStrike">
                <a:solidFill>
                  <a:srgbClr val="602FA1"/>
                </a:solidFill>
                <a:latin typeface="Heebo"/>
                <a:ea typeface="Heebo"/>
                <a:cs typeface="Heebo"/>
                <a:sym typeface="Heebo"/>
              </a:rPr>
              <a:t>2025 OCTEO Conference</a:t>
            </a:r>
            <a:endParaRPr b="1" i="0" sz="3600" u="none" cap="none" strike="noStrike">
              <a:solidFill>
                <a:srgbClr val="602FA1"/>
              </a:solidFill>
              <a:latin typeface="Heebo"/>
              <a:ea typeface="Heebo"/>
              <a:cs typeface="Heebo"/>
              <a:sym typeface="Heebo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0" lang="en-US" sz="4400" u="none" cap="none" strike="noStrike">
                <a:solidFill>
                  <a:srgbClr val="421FA1"/>
                </a:solidFill>
                <a:latin typeface="Heebo"/>
                <a:ea typeface="Heebo"/>
                <a:cs typeface="Heebo"/>
                <a:sym typeface="Heebo"/>
              </a:rPr>
              <a:t>FORGING AHEAD</a:t>
            </a:r>
            <a:endParaRPr b="1" i="0" sz="4400" u="none" cap="none" strike="noStrike">
              <a:solidFill>
                <a:srgbClr val="602FA1"/>
              </a:solidFill>
              <a:latin typeface="Heebo"/>
              <a:ea typeface="Heebo"/>
              <a:cs typeface="Heebo"/>
              <a:sym typeface="Heebo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3600" u="none" cap="none" strike="noStrike">
                <a:solidFill>
                  <a:srgbClr val="602FA1"/>
                </a:solidFill>
                <a:latin typeface="Heebo"/>
                <a:ea typeface="Heebo"/>
                <a:cs typeface="Heebo"/>
                <a:sym typeface="Heebo"/>
              </a:rPr>
              <a:t>Thursday &amp; Friday</a:t>
            </a:r>
            <a:endParaRPr b="0" i="0" sz="3600" u="none" cap="none" strike="noStrike">
              <a:solidFill>
                <a:schemeClr val="dk1"/>
              </a:solidFill>
              <a:latin typeface="Heebo"/>
              <a:ea typeface="Heebo"/>
              <a:cs typeface="Heebo"/>
              <a:sym typeface="Heebo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3600" u="none" cap="none" strike="noStrike">
                <a:solidFill>
                  <a:srgbClr val="602FA1"/>
                </a:solidFill>
                <a:latin typeface="Heebo"/>
                <a:ea typeface="Heebo"/>
                <a:cs typeface="Heebo"/>
                <a:sym typeface="Heebo"/>
              </a:rPr>
              <a:t>October 9-10, 2025</a:t>
            </a:r>
            <a:endParaRPr b="0" i="0" sz="4000" u="none" cap="none" strike="noStrike">
              <a:solidFill>
                <a:srgbClr val="602F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96516" y="4190558"/>
            <a:ext cx="4398964" cy="2213144"/>
          </a:xfrm>
          <a:prstGeom prst="rect">
            <a:avLst/>
          </a:prstGeom>
          <a:solidFill>
            <a:srgbClr val="C1B391"/>
          </a:solidFill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2"/>
          <p:cNvSpPr txBox="1"/>
          <p:nvPr/>
        </p:nvSpPr>
        <p:spPr>
          <a:xfrm>
            <a:off x="452436" y="592386"/>
            <a:ext cx="11287200" cy="3263100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Save the Date:</a:t>
            </a:r>
            <a:b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February 25-27, 2026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Spring OCTEO Conference in partnership with the Deans Compact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at the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OCLC, Dublin, Ohio</a:t>
            </a:r>
            <a:endParaRPr b="1" i="0" sz="2800" u="none" cap="none" strike="noStrike">
              <a:solidFill>
                <a:srgbClr val="602FA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32"/>
          <p:cNvSpPr/>
          <p:nvPr/>
        </p:nvSpPr>
        <p:spPr>
          <a:xfrm>
            <a:off x="138112" y="64293"/>
            <a:ext cx="11915775" cy="6729413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0" name="Google Shape;160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96516" y="4190558"/>
            <a:ext cx="4398964" cy="2213144"/>
          </a:xfrm>
          <a:prstGeom prst="rect">
            <a:avLst/>
          </a:prstGeom>
          <a:solidFill>
            <a:srgbClr val="C1B391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8b0306ccb3_2_0"/>
          <p:cNvSpPr/>
          <p:nvPr/>
        </p:nvSpPr>
        <p:spPr>
          <a:xfrm>
            <a:off x="138112" y="64293"/>
            <a:ext cx="11915700" cy="6729300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8b0306ccb3_2_0"/>
          <p:cNvSpPr txBox="1"/>
          <p:nvPr/>
        </p:nvSpPr>
        <p:spPr>
          <a:xfrm>
            <a:off x="138112" y="620343"/>
            <a:ext cx="117213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70000"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36A6"/>
              </a:buClr>
              <a:buSzPct val="100000"/>
              <a:buFont typeface="Calibri"/>
              <a:buNone/>
            </a:pPr>
            <a:r>
              <a:rPr b="1" lang="en-US" sz="5400">
                <a:solidFill>
                  <a:srgbClr val="7536A6"/>
                </a:solidFill>
                <a:latin typeface="Calibri"/>
                <a:ea typeface="Calibri"/>
                <a:cs typeface="Calibri"/>
                <a:sym typeface="Calibri"/>
              </a:rPr>
              <a:t>All Ohio P8 program </a:t>
            </a:r>
            <a:endParaRPr b="1" sz="5400">
              <a:solidFill>
                <a:srgbClr val="7536A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36A6"/>
              </a:buClr>
              <a:buSzPct val="100000"/>
              <a:buFont typeface="Calibri"/>
              <a:buNone/>
            </a:pPr>
            <a:r>
              <a:rPr b="1" lang="en-US" sz="5400">
                <a:solidFill>
                  <a:srgbClr val="7536A6"/>
                </a:solidFill>
                <a:latin typeface="Calibri"/>
                <a:ea typeface="Calibri"/>
                <a:cs typeface="Calibri"/>
                <a:sym typeface="Calibri"/>
              </a:rPr>
              <a:t>planning conversations  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36A6"/>
              </a:buClr>
              <a:buSzPct val="100000"/>
              <a:buFont typeface="Calibri"/>
              <a:buNone/>
            </a:pPr>
            <a:r>
              <a:t/>
            </a:r>
            <a:endParaRPr b="1" sz="5400">
              <a:solidFill>
                <a:srgbClr val="7536A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8b0306ccb3_2_0"/>
          <p:cNvSpPr txBox="1"/>
          <p:nvPr/>
        </p:nvSpPr>
        <p:spPr>
          <a:xfrm>
            <a:off x="1160500" y="1654050"/>
            <a:ext cx="10217700" cy="53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900">
                <a:solidFill>
                  <a:schemeClr val="dk1"/>
                </a:solidFill>
              </a:rPr>
              <a:t>Today’s Focus</a:t>
            </a:r>
            <a:endParaRPr b="1" sz="2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9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Think together about curriculum changes so we can learn from one another and forge ahead together.</a:t>
            </a:r>
            <a:endParaRPr sz="24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Group Conversation Time:</a:t>
            </a:r>
            <a:endParaRPr sz="2400">
              <a:solidFill>
                <a:schemeClr val="dk1"/>
              </a:solidFill>
            </a:endParaRPr>
          </a:p>
          <a:p>
            <a:pPr indent="-381000" lvl="1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Share current thinking on meeting the needs of the specific area in your curriculum redesign journey</a:t>
            </a:r>
            <a:endParaRPr sz="2400">
              <a:solidFill>
                <a:schemeClr val="dk1"/>
              </a:solidFill>
            </a:endParaRPr>
          </a:p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1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Discuss particular challenges you are encountering and ways to work through these challenges</a:t>
            </a:r>
            <a:endParaRPr sz="24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8b0306ccb3_2_6"/>
          <p:cNvSpPr/>
          <p:nvPr/>
        </p:nvSpPr>
        <p:spPr>
          <a:xfrm>
            <a:off x="138112" y="64293"/>
            <a:ext cx="11915700" cy="6729300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8b0306ccb3_2_6"/>
          <p:cNvSpPr txBox="1"/>
          <p:nvPr/>
        </p:nvSpPr>
        <p:spPr>
          <a:xfrm>
            <a:off x="138112" y="620343"/>
            <a:ext cx="117213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70000"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36A6"/>
              </a:buClr>
              <a:buSzPct val="100000"/>
              <a:buFont typeface="Calibri"/>
              <a:buNone/>
            </a:pPr>
            <a:r>
              <a:rPr b="1" lang="en-US" sz="5400">
                <a:solidFill>
                  <a:srgbClr val="7536A6"/>
                </a:solidFill>
                <a:latin typeface="Calibri"/>
                <a:ea typeface="Calibri"/>
                <a:cs typeface="Calibri"/>
                <a:sym typeface="Calibri"/>
              </a:rPr>
              <a:t>All Ohio P8 program </a:t>
            </a:r>
            <a:endParaRPr b="1" sz="5400">
              <a:solidFill>
                <a:srgbClr val="7536A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36A6"/>
              </a:buClr>
              <a:buSzPct val="100000"/>
              <a:buFont typeface="Calibri"/>
              <a:buNone/>
            </a:pPr>
            <a:r>
              <a:rPr b="1" lang="en-US" sz="5400">
                <a:solidFill>
                  <a:srgbClr val="7536A6"/>
                </a:solidFill>
                <a:latin typeface="Calibri"/>
                <a:ea typeface="Calibri"/>
                <a:cs typeface="Calibri"/>
                <a:sym typeface="Calibri"/>
              </a:rPr>
              <a:t>planning conversations  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36A6"/>
              </a:buClr>
              <a:buSzPct val="100000"/>
              <a:buFont typeface="Calibri"/>
              <a:buNone/>
            </a:pPr>
            <a:r>
              <a:t/>
            </a:r>
            <a:endParaRPr b="1" sz="5400">
              <a:solidFill>
                <a:srgbClr val="7536A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8b0306ccb3_2_6"/>
          <p:cNvSpPr txBox="1"/>
          <p:nvPr/>
        </p:nvSpPr>
        <p:spPr>
          <a:xfrm>
            <a:off x="763150" y="1387275"/>
            <a:ext cx="10471200" cy="50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700">
                <a:solidFill>
                  <a:schemeClr val="dk1"/>
                </a:solidFill>
              </a:rPr>
              <a:t>Today’s Process</a:t>
            </a:r>
            <a:endParaRPr b="1" sz="2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-US" sz="2200">
                <a:solidFill>
                  <a:schemeClr val="dk1"/>
                </a:solidFill>
              </a:rPr>
              <a:t>Each person will be able to have 2 conversations. You can stay in the same group or go to two. </a:t>
            </a:r>
            <a:endParaRPr sz="2200">
              <a:solidFill>
                <a:schemeClr val="dk1"/>
              </a:solidFill>
            </a:endParaRPr>
          </a:p>
          <a:p>
            <a:pPr indent="-368300" lvl="1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○"/>
            </a:pPr>
            <a:r>
              <a:rPr lang="en-US" sz="2200">
                <a:solidFill>
                  <a:schemeClr val="dk1"/>
                </a:solidFill>
              </a:rPr>
              <a:t>Content Knowledge</a:t>
            </a:r>
            <a:endParaRPr sz="2200">
              <a:solidFill>
                <a:schemeClr val="dk1"/>
              </a:solidFill>
            </a:endParaRPr>
          </a:p>
          <a:p>
            <a:pPr indent="-368300" lvl="1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○"/>
            </a:pPr>
            <a:r>
              <a:rPr lang="en-US" sz="2200">
                <a:solidFill>
                  <a:schemeClr val="dk1"/>
                </a:solidFill>
              </a:rPr>
              <a:t>Knowledge and understanding child and adolescent development</a:t>
            </a:r>
            <a:endParaRPr sz="2200">
              <a:solidFill>
                <a:schemeClr val="dk1"/>
              </a:solidFill>
            </a:endParaRPr>
          </a:p>
          <a:p>
            <a:pPr indent="-368300" lvl="1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○"/>
            </a:pPr>
            <a:r>
              <a:rPr lang="en-US" sz="2200">
                <a:solidFill>
                  <a:schemeClr val="dk1"/>
                </a:solidFill>
              </a:rPr>
              <a:t>Field Experience</a:t>
            </a:r>
            <a:endParaRPr sz="2200">
              <a:solidFill>
                <a:schemeClr val="dk1"/>
              </a:solidFill>
            </a:endParaRPr>
          </a:p>
          <a:p>
            <a:pPr indent="-368300" lvl="1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○"/>
            </a:pPr>
            <a:r>
              <a:rPr lang="en-US" sz="2200">
                <a:solidFill>
                  <a:schemeClr val="dk1"/>
                </a:solidFill>
              </a:rPr>
              <a:t>Pedagogy</a:t>
            </a:r>
            <a:endParaRPr sz="2200">
              <a:solidFill>
                <a:schemeClr val="dk1"/>
              </a:solidFill>
            </a:endParaRPr>
          </a:p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-US" sz="2200">
                <a:solidFill>
                  <a:schemeClr val="dk1"/>
                </a:solidFill>
              </a:rPr>
              <a:t>2 rounds of 30 minutes  (9:30 -10:35)</a:t>
            </a:r>
            <a:endParaRPr sz="2200">
              <a:solidFill>
                <a:schemeClr val="dk1"/>
              </a:solidFill>
            </a:endParaRPr>
          </a:p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</a:rPr>
              <a:t>Short break (10:35 - 10:45)</a:t>
            </a:r>
            <a:endParaRPr sz="2200">
              <a:solidFill>
                <a:schemeClr val="dk1"/>
              </a:solidFill>
            </a:endParaRPr>
          </a:p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-US" sz="2200">
                <a:solidFill>
                  <a:schemeClr val="dk1"/>
                </a:solidFill>
              </a:rPr>
              <a:t>Share out: 12-15 minutes per focus area (10:45-11:45)</a:t>
            </a:r>
            <a:endParaRPr sz="2200">
              <a:solidFill>
                <a:schemeClr val="dk1"/>
              </a:solidFill>
            </a:endParaRPr>
          </a:p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75" name="Google Shape;175;g38b0306ccb3_2_6"/>
          <p:cNvSpPr txBox="1"/>
          <p:nvPr/>
        </p:nvSpPr>
        <p:spPr>
          <a:xfrm>
            <a:off x="8790500" y="3935050"/>
            <a:ext cx="2694600" cy="21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</a:rPr>
              <a:t>Be ready to share key insights, challenges and possible solutions, or great ideas around each of the topics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8b0306ccb3_2_13"/>
          <p:cNvSpPr/>
          <p:nvPr/>
        </p:nvSpPr>
        <p:spPr>
          <a:xfrm>
            <a:off x="138112" y="64293"/>
            <a:ext cx="11915700" cy="6729300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38b0306ccb3_2_13"/>
          <p:cNvSpPr txBox="1"/>
          <p:nvPr/>
        </p:nvSpPr>
        <p:spPr>
          <a:xfrm>
            <a:off x="138112" y="620343"/>
            <a:ext cx="117213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70000"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36A6"/>
              </a:buClr>
              <a:buSzPct val="100000"/>
              <a:buFont typeface="Calibri"/>
              <a:buNone/>
            </a:pPr>
            <a:r>
              <a:rPr b="1" lang="en-US" sz="5400">
                <a:solidFill>
                  <a:srgbClr val="7536A6"/>
                </a:solidFill>
                <a:latin typeface="Calibri"/>
                <a:ea typeface="Calibri"/>
                <a:cs typeface="Calibri"/>
                <a:sym typeface="Calibri"/>
              </a:rPr>
              <a:t>All Ohio P8 program </a:t>
            </a:r>
            <a:endParaRPr b="1" sz="5400">
              <a:solidFill>
                <a:srgbClr val="7536A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36A6"/>
              </a:buClr>
              <a:buSzPct val="100000"/>
              <a:buFont typeface="Calibri"/>
              <a:buNone/>
            </a:pPr>
            <a:r>
              <a:rPr b="1" lang="en-US" sz="5400">
                <a:solidFill>
                  <a:srgbClr val="7536A6"/>
                </a:solidFill>
                <a:latin typeface="Calibri"/>
                <a:ea typeface="Calibri"/>
                <a:cs typeface="Calibri"/>
                <a:sym typeface="Calibri"/>
              </a:rPr>
              <a:t>planning conversations  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36A6"/>
              </a:buClr>
              <a:buSzPct val="100000"/>
              <a:buFont typeface="Calibri"/>
              <a:buNone/>
            </a:pPr>
            <a:r>
              <a:t/>
            </a:r>
            <a:endParaRPr b="1" sz="5400">
              <a:solidFill>
                <a:srgbClr val="7536A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38b0306ccb3_2_13"/>
          <p:cNvSpPr txBox="1"/>
          <p:nvPr/>
        </p:nvSpPr>
        <p:spPr>
          <a:xfrm>
            <a:off x="1160500" y="1654050"/>
            <a:ext cx="10217700" cy="402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900">
                <a:solidFill>
                  <a:schemeClr val="dk1"/>
                </a:solidFill>
              </a:rPr>
              <a:t>Share out time</a:t>
            </a:r>
            <a:endParaRPr b="1" sz="2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Content Knowledge</a:t>
            </a:r>
            <a:endParaRPr sz="24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Knowledge and understanding child and adolescent development</a:t>
            </a:r>
            <a:endParaRPr sz="24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Field Experience</a:t>
            </a:r>
            <a:endParaRPr sz="24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Pedagogy</a:t>
            </a:r>
            <a:endParaRPr sz="2400">
              <a:solidFill>
                <a:schemeClr val="dk1"/>
              </a:solidFill>
            </a:endParaRPr>
          </a:p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6B277">
            <a:alpha val="30196"/>
          </a:srgbClr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/>
          <p:nvPr/>
        </p:nvSpPr>
        <p:spPr>
          <a:xfrm>
            <a:off x="138112" y="64293"/>
            <a:ext cx="11915775" cy="6729413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3"/>
          <p:cNvSpPr txBox="1"/>
          <p:nvPr/>
        </p:nvSpPr>
        <p:spPr>
          <a:xfrm>
            <a:off x="452436" y="809254"/>
            <a:ext cx="11287125" cy="707886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What do all these acronyms mean?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3"/>
          <p:cNvSpPr txBox="1"/>
          <p:nvPr/>
        </p:nvSpPr>
        <p:spPr>
          <a:xfrm>
            <a:off x="452436" y="5530864"/>
            <a:ext cx="11287125" cy="707886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OCTEO is where we all come together!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39241" y="1508413"/>
            <a:ext cx="6513513" cy="4022451"/>
          </a:xfrm>
          <a:prstGeom prst="rect">
            <a:avLst/>
          </a:prstGeom>
          <a:solidFill>
            <a:srgbClr val="C1B391"/>
          </a:solidFill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8AF8D">
            <a:alpha val="46666"/>
          </a:srgbClr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097495dd53_1_0"/>
          <p:cNvSpPr/>
          <p:nvPr/>
        </p:nvSpPr>
        <p:spPr>
          <a:xfrm>
            <a:off x="138112" y="64293"/>
            <a:ext cx="11915700" cy="6729300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g3097495dd53_1_0"/>
          <p:cNvSpPr txBox="1"/>
          <p:nvPr/>
        </p:nvSpPr>
        <p:spPr>
          <a:xfrm>
            <a:off x="452411" y="64309"/>
            <a:ext cx="11287200" cy="1600800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rgbClr val="602FA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Thank you to our sponsors!</a:t>
            </a:r>
            <a:endParaRPr b="1" i="0" sz="4400" u="none" cap="none" strike="noStrike">
              <a:solidFill>
                <a:srgbClr val="602FA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g3097495dd53_1_0"/>
          <p:cNvPicPr preferRelativeResize="0"/>
          <p:nvPr/>
        </p:nvPicPr>
        <p:blipFill rotWithShape="1">
          <a:blip r:embed="rId3">
            <a:alphaModFix/>
          </a:blip>
          <a:srcRect b="-3514" l="0" r="0" t="-3976"/>
          <a:stretch/>
        </p:blipFill>
        <p:spPr>
          <a:xfrm>
            <a:off x="9718725" y="2216025"/>
            <a:ext cx="1853399" cy="146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g3097495dd53_1_0"/>
          <p:cNvPicPr preferRelativeResize="0"/>
          <p:nvPr/>
        </p:nvPicPr>
        <p:blipFill rotWithShape="1">
          <a:blip r:embed="rId4">
            <a:alphaModFix/>
          </a:blip>
          <a:srcRect b="4989" l="0" r="0" t="4900"/>
          <a:stretch/>
        </p:blipFill>
        <p:spPr>
          <a:xfrm>
            <a:off x="7783813" y="3775725"/>
            <a:ext cx="2948977" cy="2657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g3097495dd53_1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570473" y="2343625"/>
            <a:ext cx="1768850" cy="121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g3097495dd53_1_0" title="Image 10-1-25 at 10.20 AM.jpeg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2400" y="1569150"/>
            <a:ext cx="6166377" cy="4732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25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a0385bb44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Join Pearson’s Session at 1:00 in Room 4!</a:t>
            </a:r>
            <a:endParaRPr/>
          </a:p>
        </p:txBody>
      </p:sp>
      <p:pic>
        <p:nvPicPr>
          <p:cNvPr id="116" name="Google Shape;116;g38a0385bb44_0_0" title="Image 10-1-25 at 10.20 AM.jpe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7650" y="1635138"/>
            <a:ext cx="6166377" cy="4732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8AF8D">
            <a:alpha val="46666"/>
          </a:srgbClr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fa21d9822f_0_0"/>
          <p:cNvSpPr/>
          <p:nvPr/>
        </p:nvSpPr>
        <p:spPr>
          <a:xfrm>
            <a:off x="138162" y="-7"/>
            <a:ext cx="11915700" cy="6729300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g2fa21d9822f_0_0"/>
          <p:cNvSpPr txBox="1"/>
          <p:nvPr/>
        </p:nvSpPr>
        <p:spPr>
          <a:xfrm>
            <a:off x="452411" y="64309"/>
            <a:ext cx="11287200" cy="1077300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602FA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Thank you to our planners! </a:t>
            </a:r>
            <a:endParaRPr b="1" i="0" sz="3200" u="none" cap="none" strike="noStrike">
              <a:solidFill>
                <a:srgbClr val="602FA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g2fa21d9822f_0_0"/>
          <p:cNvSpPr txBox="1"/>
          <p:nvPr/>
        </p:nvSpPr>
        <p:spPr>
          <a:xfrm>
            <a:off x="609575" y="1141600"/>
            <a:ext cx="4954500" cy="515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OCTEO EXECUTIVE PLANNING COMMITTEE</a:t>
            </a:r>
            <a:endParaRPr b="1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Jennifer Webb, Chair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Lisa Vernon-Dotson, Treasurer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OACTE REPRESENTATIVES 2024-2026</a:t>
            </a:r>
            <a:endParaRPr b="1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Alicia R Crowe, President 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Jennifer Webb, President-Elect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Mary Heather Munger, Past-President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b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OATE REPRESENTATIVES 2024-2026</a:t>
            </a:r>
            <a:endParaRPr b="1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Susan Kushner Benson, Co-President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Lynn Kline, Co-President 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Sally Barnhart, Past President (happily retired)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OAPCTE REPRESENTATIVES 2024-2026</a:t>
            </a:r>
            <a:endParaRPr b="1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Melissa Askren-Edgehouse, President 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Vince Laverick, President-Elect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Diana Garlough, Past-President (happily retired)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g2fa21d9822f_0_0"/>
          <p:cNvSpPr txBox="1"/>
          <p:nvPr/>
        </p:nvSpPr>
        <p:spPr>
          <a:xfrm>
            <a:off x="5934275" y="1141600"/>
            <a:ext cx="5668500" cy="54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OCPEA 2025-20257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Brittani McNeil, President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OFDF 2024-2026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Kristie Fetty, Co-President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Sarah Dunlap, Co-President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SUED 2024-2026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Lisa Harrison, co-chair 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Amity Noltemeyer, co-chair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At-Large Representatives (2 public and 2 private) 2024-2026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Kim Peterson, Private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Gary Jacobs, Public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Jessica Grubaugh, Private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be filled public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Administrative Support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Robin Mis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6B277">
            <a:alpha val="34117"/>
          </a:srgbClr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39393" y="4193344"/>
            <a:ext cx="4118955" cy="2072270"/>
          </a:xfrm>
          <a:prstGeom prst="rect">
            <a:avLst/>
          </a:prstGeom>
          <a:solidFill>
            <a:srgbClr val="C1B391"/>
          </a:solidFill>
          <a:ln>
            <a:noFill/>
          </a:ln>
        </p:spPr>
      </p:pic>
      <p:sp>
        <p:nvSpPr>
          <p:cNvPr id="131" name="Google Shape;131;p10"/>
          <p:cNvSpPr txBox="1"/>
          <p:nvPr/>
        </p:nvSpPr>
        <p:spPr>
          <a:xfrm>
            <a:off x="452436" y="592386"/>
            <a:ext cx="11287200" cy="3263100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UPCOMING EVENTS:</a:t>
            </a:r>
            <a:b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February 25-27, 2026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Spring OCTEO Conference in partnership with the Deans Compact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at the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OCLC, Dublin, Ohio</a:t>
            </a:r>
            <a:endParaRPr b="1" i="0" sz="2800" u="none" cap="none" strike="noStrike">
              <a:solidFill>
                <a:srgbClr val="602FA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0"/>
          <p:cNvSpPr/>
          <p:nvPr/>
        </p:nvSpPr>
        <p:spPr>
          <a:xfrm>
            <a:off x="138112" y="64293"/>
            <a:ext cx="11915775" cy="6729413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8"/>
          <p:cNvSpPr txBox="1"/>
          <p:nvPr/>
        </p:nvSpPr>
        <p:spPr>
          <a:xfrm>
            <a:off x="452436" y="1174711"/>
            <a:ext cx="11287200" cy="2339700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Introduction and Welcome </a:t>
            </a:r>
            <a:endParaRPr b="1" i="0" sz="5400" u="none" cap="none" strike="noStrike">
              <a:solidFill>
                <a:srgbClr val="602FA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t/>
            </a:r>
            <a:endParaRPr b="1" i="0" sz="3800" u="none" cap="none" strike="noStrike">
              <a:solidFill>
                <a:srgbClr val="602FA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rgbClr val="602FA1"/>
                </a:solidFill>
                <a:latin typeface="Arial"/>
                <a:ea typeface="Arial"/>
                <a:cs typeface="Arial"/>
                <a:sym typeface="Arial"/>
              </a:rPr>
              <a:t>Alicia Crowe &amp; Jennifer Webb</a:t>
            </a:r>
            <a:endParaRPr b="1" i="0" sz="5400" u="none" cap="none" strike="noStrike">
              <a:solidFill>
                <a:srgbClr val="602FA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8"/>
          <p:cNvSpPr/>
          <p:nvPr/>
        </p:nvSpPr>
        <p:spPr>
          <a:xfrm>
            <a:off x="138112" y="64293"/>
            <a:ext cx="11915775" cy="6729413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Google Shape;139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96516" y="4190558"/>
            <a:ext cx="4398964" cy="2213144"/>
          </a:xfrm>
          <a:prstGeom prst="rect">
            <a:avLst/>
          </a:prstGeom>
          <a:solidFill>
            <a:srgbClr val="C1B391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8adec46370_0_0"/>
          <p:cNvSpPr txBox="1"/>
          <p:nvPr/>
        </p:nvSpPr>
        <p:spPr>
          <a:xfrm>
            <a:off x="452425" y="548650"/>
            <a:ext cx="11287200" cy="4509900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lang="en-US" sz="4300">
                <a:solidFill>
                  <a:srgbClr val="602FA1"/>
                </a:solidFill>
              </a:rPr>
              <a:t>Fall OCTEO 2025 by the numbers:</a:t>
            </a:r>
            <a:endParaRPr b="1" sz="4300">
              <a:solidFill>
                <a:srgbClr val="602FA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solidFill>
                  <a:srgbClr val="222222"/>
                </a:solidFill>
                <a:highlight>
                  <a:srgbClr val="FFFFFF"/>
                </a:highlight>
              </a:rPr>
              <a:t>Total IHEs Attending: 41 (12 public + 29 private)</a:t>
            </a:r>
            <a:endParaRPr sz="23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solidFill>
                  <a:srgbClr val="222222"/>
                </a:solidFill>
                <a:highlight>
                  <a:srgbClr val="FFFFFF"/>
                </a:highlight>
              </a:rPr>
              <a:t>Total K-12 School Districts: 5</a:t>
            </a:r>
            <a:endParaRPr sz="23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solidFill>
                  <a:srgbClr val="222222"/>
                </a:solidFill>
                <a:highlight>
                  <a:srgbClr val="FFFFFF"/>
                </a:highlight>
              </a:rPr>
              <a:t>Highest Institution Attendees:</a:t>
            </a:r>
            <a:endParaRPr sz="23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solidFill>
                  <a:srgbClr val="222222"/>
                </a:solidFill>
                <a:highlight>
                  <a:srgbClr val="FFFFFF"/>
                </a:highlight>
              </a:rPr>
              <a:t>Total Public- OSU 12</a:t>
            </a:r>
            <a:endParaRPr sz="23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solidFill>
                  <a:srgbClr val="222222"/>
                </a:solidFill>
                <a:highlight>
                  <a:srgbClr val="FFFFFF"/>
                </a:highlight>
              </a:rPr>
              <a:t>Total Private- U of Dayton 9</a:t>
            </a:r>
            <a:endParaRPr sz="23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solidFill>
                  <a:srgbClr val="222222"/>
                </a:solidFill>
                <a:highlight>
                  <a:srgbClr val="FFFFFF"/>
                </a:highlight>
              </a:rPr>
              <a:t>Total Registered: 184 (171 in-person, 13 streaming only)</a:t>
            </a:r>
            <a:endParaRPr sz="23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b="1" sz="4200">
              <a:solidFill>
                <a:srgbClr val="602FA1"/>
              </a:solidFill>
            </a:endParaRPr>
          </a:p>
        </p:txBody>
      </p:sp>
      <p:sp>
        <p:nvSpPr>
          <p:cNvPr id="145" name="Google Shape;145;g38adec46370_0_0"/>
          <p:cNvSpPr/>
          <p:nvPr/>
        </p:nvSpPr>
        <p:spPr>
          <a:xfrm>
            <a:off x="138112" y="64293"/>
            <a:ext cx="11915700" cy="6729300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6" name="Google Shape;146;g38adec46370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96516" y="4357535"/>
            <a:ext cx="4398964" cy="2213144"/>
          </a:xfrm>
          <a:prstGeom prst="rect">
            <a:avLst/>
          </a:prstGeom>
          <a:solidFill>
            <a:srgbClr val="C1B391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8adec46370_0_7"/>
          <p:cNvSpPr txBox="1"/>
          <p:nvPr/>
        </p:nvSpPr>
        <p:spPr>
          <a:xfrm>
            <a:off x="452425" y="548650"/>
            <a:ext cx="11287200" cy="3724800"/>
          </a:xfrm>
          <a:prstGeom prst="rect">
            <a:avLst/>
          </a:prstGeom>
          <a:solidFill>
            <a:srgbClr val="B6B277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b="1" sz="4300">
              <a:solidFill>
                <a:srgbClr val="602FA1"/>
              </a:solidFill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lang="en-US" sz="4300">
                <a:solidFill>
                  <a:srgbClr val="602FA1"/>
                </a:solidFill>
              </a:rPr>
              <a:t>Legislative Updates</a:t>
            </a:r>
            <a:endParaRPr b="1" sz="4300">
              <a:solidFill>
                <a:srgbClr val="602FA1"/>
              </a:solidFill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lang="en-US" sz="4300">
                <a:solidFill>
                  <a:srgbClr val="602FA1"/>
                </a:solidFill>
              </a:rPr>
              <a:t>Will Schwartz</a:t>
            </a:r>
            <a:endParaRPr b="1" sz="4300">
              <a:solidFill>
                <a:srgbClr val="602FA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b="1" sz="3700">
              <a:solidFill>
                <a:srgbClr val="602FA1"/>
              </a:solidFill>
            </a:endParaRPr>
          </a:p>
        </p:txBody>
      </p:sp>
      <p:sp>
        <p:nvSpPr>
          <p:cNvPr id="152" name="Google Shape;152;g38adec46370_0_7"/>
          <p:cNvSpPr/>
          <p:nvPr/>
        </p:nvSpPr>
        <p:spPr>
          <a:xfrm>
            <a:off x="138112" y="64293"/>
            <a:ext cx="11915700" cy="6729300"/>
          </a:xfrm>
          <a:prstGeom prst="frame">
            <a:avLst>
              <a:gd fmla="val 2521" name="adj1"/>
            </a:avLst>
          </a:prstGeom>
          <a:solidFill>
            <a:srgbClr val="602FA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3" name="Google Shape;153;g38adec46370_0_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96516" y="4190558"/>
            <a:ext cx="4398964" cy="2213144"/>
          </a:xfrm>
          <a:prstGeom prst="rect">
            <a:avLst/>
          </a:prstGeom>
          <a:solidFill>
            <a:srgbClr val="C1B391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2022-10-15T23:36:22Z</dcterms:created>
  <dc:creator>Mary Munger</dc:creator>
</cp:coreProperties>
</file>